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tags/tag117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263" r:id="rId10"/>
    <p:sldId id="264" r:id="rId11"/>
    <p:sldId id="268" r:id="rId12"/>
    <p:sldId id="269" r:id="rId13"/>
    <p:sldId id="270" r:id="rId14"/>
    <p:sldId id="271" r:id="rId15"/>
    <p:sldId id="265" r:id="rId16"/>
    <p:sldId id="275" r:id="rId17"/>
    <p:sldId id="266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8200"/>
    <a:srgbClr val="017DAF"/>
    <a:srgbClr val="07B6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B554-651D-4EE5-96CE-D02B3AC3723E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4DF9-631E-42AD-990E-B38781473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8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0830-98C6-4528-BAFB-9BFD8AE237D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22B9-0D3B-4CAE-B28F-A29A3A637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6.xml"/><Relationship Id="rId7" Type="http://schemas.openxmlformats.org/officeDocument/2006/relationships/image" Target="../media/image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9.xml"/><Relationship Id="rId4" Type="http://schemas.openxmlformats.org/officeDocument/2006/relationships/video" Target="file:///C:\Users\Aditya\Desktop\final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3.xml"/><Relationship Id="rId7" Type="http://schemas.openxmlformats.org/officeDocument/2006/relationships/image" Target="../media/image4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>
            <p:custDataLst>
              <p:tags r:id="rId2"/>
            </p:custDataLst>
          </p:nvPr>
        </p:nvSpPr>
        <p:spPr>
          <a:xfrm>
            <a:off x="762000" y="6324600"/>
            <a:ext cx="8001000" cy="4572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egoe UI" pitchFamily="34" charset="0"/>
                <a:cs typeface="Segoe UI" pitchFamily="34" charset="0"/>
              </a:rPr>
              <a:t>MARCELO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L.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      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BRANDON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G.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       ADITYA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B.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       NIKHIL </a:t>
            </a:r>
            <a:r>
              <a:rPr lang="en-US" b="1" dirty="0" smtClean="0">
                <a:latin typeface="Segoe UI" pitchFamily="34" charset="0"/>
                <a:cs typeface="Segoe UI" pitchFamily="34" charset="0"/>
              </a:rPr>
              <a:t>S. </a:t>
            </a:r>
            <a:endParaRPr lang="en-US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nip Diagonal Corner Rectangle 10"/>
          <p:cNvSpPr/>
          <p:nvPr>
            <p:custDataLst>
              <p:tags r:id="rId3"/>
            </p:custDataLst>
          </p:nvPr>
        </p:nvSpPr>
        <p:spPr>
          <a:xfrm>
            <a:off x="304800" y="3048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egoe UI" pitchFamily="34" charset="0"/>
                <a:cs typeface="Segoe UI" pitchFamily="34" charset="0"/>
              </a:rPr>
              <a:t> THE INCREDIBLE HUD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 t="15484"/>
          <a:stretch>
            <a:fillRect/>
          </a:stretch>
        </p:blipFill>
        <p:spPr bwMode="auto">
          <a:xfrm>
            <a:off x="914400" y="1295400"/>
            <a:ext cx="7543800" cy="478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avid Meyer Phot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 l="7043" t="8791" r="5216" b="44322"/>
          <a:stretch>
            <a:fillRect/>
          </a:stretch>
        </p:blipFill>
        <p:spPr bwMode="auto">
          <a:xfrm rot="21286234">
            <a:off x="3503643" y="3336188"/>
            <a:ext cx="1303899" cy="10064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Packaging </a:t>
            </a:r>
            <a:r>
              <a:rPr lang="en-US" sz="4400" b="1" dirty="0" smtClean="0">
                <a:latin typeface="Segoe UI Light" pitchFamily="34" charset="0"/>
              </a:rPr>
              <a:t>Design: Backpack</a:t>
            </a:r>
            <a:endParaRPr lang="en-US" sz="4400" b="1" dirty="0">
              <a:latin typeface="Segoe UI Light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85800" y="1371601"/>
            <a:ext cx="3657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Backpack module: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Motherboard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PCB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Battery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Cooling fans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Promotes mobility and portability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Robust for weather and impact resistance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Streamlined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12" name="final.avi">
            <a:hlinkClick r:id="" action="ppaction://media"/>
          </p:cNvPr>
          <p:cNvPicPr>
            <a:picLocks noRot="1" noChangeAspect="1"/>
          </p:cNvPicPr>
          <p:nvPr>
            <a:videoFile r:link="rId4"/>
            <p:custDataLst>
              <p:tags r:id="rId5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2057400"/>
            <a:ext cx="4572000" cy="3849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4093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lum bright="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7" y="400050"/>
            <a:ext cx="9072563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nip Diagonal Corner Rectangle 4"/>
          <p:cNvSpPr/>
          <p:nvPr>
            <p:custDataLst>
              <p:tags r:id="rId3"/>
            </p:custDataLst>
          </p:nvPr>
        </p:nvSpPr>
        <p:spPr>
          <a:xfrm>
            <a:off x="347662" y="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Schematic/Theory of Operation: Peripherals and Microcontroller</a:t>
            </a:r>
            <a:endParaRPr lang="en-US" sz="2000" b="1" dirty="0">
              <a:latin typeface="Segoe UI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4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>
            <p:custDataLst>
              <p:tags r:id="rId2"/>
            </p:custDataLst>
          </p:nvPr>
        </p:nvSpPr>
        <p:spPr>
          <a:xfrm>
            <a:off x="383886" y="7620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Schematic/Theory of Operation: Battery Charging Circuit</a:t>
            </a:r>
            <a:endParaRPr lang="en-US" sz="2000" b="1" dirty="0">
              <a:latin typeface="Segoe UI Light" pitchFamily="34" charset="0"/>
            </a:endParaRPr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307686" y="914400"/>
            <a:ext cx="18970914" cy="5157900"/>
            <a:chOff x="0" y="914400"/>
            <a:chExt cx="18970914" cy="5157900"/>
          </a:xfrm>
        </p:grpSpPr>
        <p:pic>
          <p:nvPicPr>
            <p:cNvPr id="14340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lum bright="40000"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95"/>
            <a:stretch>
              <a:fillRect/>
            </a:stretch>
          </p:blipFill>
          <p:spPr bwMode="auto">
            <a:xfrm>
              <a:off x="0" y="914400"/>
              <a:ext cx="18970914" cy="515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220200" y="2043752"/>
              <a:ext cx="2084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Charging  Controller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255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4089E-6 L -0.9956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>
            <p:custDataLst>
              <p:tags r:id="rId2"/>
            </p:custDataLst>
          </p:nvPr>
        </p:nvSpPr>
        <p:spPr>
          <a:xfrm>
            <a:off x="457200" y="7620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Schematic/Theory of Operation: Peripherals and Interfacing</a:t>
            </a:r>
            <a:endParaRPr lang="en-US" sz="2000" b="1" dirty="0">
              <a:latin typeface="Segoe UI Light" pitchFamily="34" charset="0"/>
            </a:endParaRPr>
          </a:p>
        </p:txBody>
      </p:sp>
      <p:grpSp>
        <p:nvGrpSpPr>
          <p:cNvPr id="11" name="Group 10"/>
          <p:cNvGrpSpPr/>
          <p:nvPr>
            <p:custDataLst>
              <p:tags r:id="rId3"/>
            </p:custDataLst>
          </p:nvPr>
        </p:nvGrpSpPr>
        <p:grpSpPr>
          <a:xfrm>
            <a:off x="381000" y="762000"/>
            <a:ext cx="16078200" cy="11114273"/>
            <a:chOff x="0" y="762000"/>
            <a:chExt cx="16078200" cy="11114273"/>
          </a:xfrm>
        </p:grpSpPr>
        <p:pic>
          <p:nvPicPr>
            <p:cNvPr id="15364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lum bright="40000"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0"/>
              <a:ext cx="16078200" cy="1111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114800" y="2438400"/>
              <a:ext cx="9583512" cy="4179332"/>
              <a:chOff x="4114800" y="2438400"/>
              <a:chExt cx="9583512" cy="41793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14800" y="6248400"/>
                <a:ext cx="1755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Oscillator Circuit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363200" y="4876800"/>
                <a:ext cx="2117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Line Level Converter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811000" y="2438400"/>
                <a:ext cx="1887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7.4 - 5V Regulator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445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333E-6 L 0.00416 -0.731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73173 L -0.6625 -0.34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>
            <p:custDataLst>
              <p:tags r:id="rId2"/>
            </p:custDataLst>
          </p:nvPr>
        </p:nvSpPr>
        <p:spPr>
          <a:xfrm>
            <a:off x="390525" y="7620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Schematic/Theory of Operation</a:t>
            </a:r>
            <a:r>
              <a:rPr lang="en-US" sz="2000" b="1" dirty="0" smtClean="0">
                <a:solidFill>
                  <a:schemeClr val="bg1"/>
                </a:solidFill>
              </a:rPr>
              <a:t>: Fuel Gauge and Voltage Regulator </a:t>
            </a:r>
            <a:endParaRPr lang="en-US" sz="2000" b="1" dirty="0">
              <a:latin typeface="Segoe UI Light" pitchFamily="34" charset="0"/>
            </a:endParaRPr>
          </a:p>
        </p:txBody>
      </p:sp>
      <p:grpSp>
        <p:nvGrpSpPr>
          <p:cNvPr id="12" name="Group 11"/>
          <p:cNvGrpSpPr/>
          <p:nvPr>
            <p:custDataLst>
              <p:tags r:id="rId3"/>
            </p:custDataLst>
          </p:nvPr>
        </p:nvGrpSpPr>
        <p:grpSpPr>
          <a:xfrm>
            <a:off x="466725" y="609600"/>
            <a:ext cx="11191875" cy="7562850"/>
            <a:chOff x="0" y="590550"/>
            <a:chExt cx="9896475" cy="6267450"/>
          </a:xfrm>
        </p:grpSpPr>
        <p:pic>
          <p:nvPicPr>
            <p:cNvPr id="5122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lum bright="40000" contrast="40000"/>
            </a:blip>
            <a:srcRect/>
            <a:stretch>
              <a:fillRect/>
            </a:stretch>
          </p:blipFill>
          <p:spPr bwMode="auto">
            <a:xfrm>
              <a:off x="0" y="590550"/>
              <a:ext cx="9896475" cy="626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39000" y="2514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5 - 3V Regulator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9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Fuel Gauge Circuit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1485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2359E-6 L -0.24532 -0.15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>
            <p:custDataLst>
              <p:tags r:id="rId2"/>
            </p:custDataLst>
          </p:nvPr>
        </p:nvSpPr>
        <p:spPr>
          <a:xfrm>
            <a:off x="368240" y="7620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PCB Layout</a:t>
            </a:r>
            <a:endParaRPr lang="en-US" sz="2000" b="1" dirty="0">
              <a:latin typeface="Segoe UI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40" y="533400"/>
            <a:ext cx="824236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134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-3211716"/>
            <a:ext cx="13182600" cy="999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Diagonal Corner Rectangle 3"/>
          <p:cNvSpPr/>
          <p:nvPr>
            <p:custDataLst>
              <p:tags r:id="rId3"/>
            </p:custDataLst>
          </p:nvPr>
        </p:nvSpPr>
        <p:spPr>
          <a:xfrm>
            <a:off x="228600" y="76200"/>
            <a:ext cx="75438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PCB Layout</a:t>
            </a:r>
            <a:endParaRPr lang="en-US" sz="2000" b="1" dirty="0">
              <a:latin typeface="Segoe UI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34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5041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17 -0.00463 L -0.50417 0.6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16 0.60649 L -0.25416 0.60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430212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Segoe UI Light" pitchFamily="34" charset="0"/>
              </a:rPr>
              <a:t>Software Design / Development Status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1447800"/>
          <a:ext cx="8763000" cy="5135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76400"/>
                <a:gridCol w="3429000"/>
                <a:gridCol w="1981200"/>
              </a:tblGrid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Peripheral Name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Comm.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Status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Algorithm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Algorithm Status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6552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PC RS232 Comm.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1xUART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Tested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OK</a:t>
                      </a:r>
                      <a:endParaRPr lang="en-US" sz="1800" b="1" dirty="0">
                        <a:solidFill>
                          <a:srgbClr val="00CC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Functions to send data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packets and receive interrupt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Implemented</a:t>
                      </a:r>
                      <a:br>
                        <a:rPr lang="en-US" sz="1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Tested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OK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GPS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1xUART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Tested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OK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Interpretation of packets received +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config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if necessary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Unimplemented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Accelerometer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3xADC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Tested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OK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Conversion of data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into g-force measurements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Implemented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Tested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OK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Thermometer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1xADC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Untested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Conversion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of data into temperature measurement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Unimplemented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Charge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Counter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1xI</a:t>
                      </a:r>
                      <a:r>
                        <a:rPr lang="en-US" sz="18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Untested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Configuration setup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and interpretation of sent packets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Unimplemented</a:t>
                      </a:r>
                      <a:br>
                        <a:rPr lang="en-US" sz="18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(#1 PRIORITY)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Buttons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7xGPIO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1 Tested</a:t>
                      </a:r>
                      <a:endParaRPr lang="en-US" sz="1800" b="1" dirty="0">
                        <a:solidFill>
                          <a:srgbClr val="00CC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Sampling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of buttons + assignment to actions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CC00"/>
                          </a:solidFill>
                        </a:rPr>
                        <a:t>1</a:t>
                      </a:r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 Implemented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CC00"/>
                          </a:solidFill>
                        </a:rPr>
                        <a:t>Tested OK</a:t>
                      </a:r>
                      <a:endParaRPr lang="en-US" sz="1800" b="1" dirty="0">
                        <a:solidFill>
                          <a:srgbClr val="00CC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GUI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elements on Atom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1xRS232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Untested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Display GUI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, receive/interpret packets from PIC32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Unimplemented</a:t>
                      </a:r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17" marB="45717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14916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457200" y="152400"/>
            <a:ext cx="8382000" cy="6096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egoe UI Light" pitchFamily="34" charset="0"/>
              </a:rPr>
              <a:t>Project Completion Timeline</a:t>
            </a:r>
            <a:endParaRPr lang="en-US" sz="3200" b="1" dirty="0">
              <a:latin typeface="Segoe UI Ligh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975411"/>
          <a:ext cx="8305800" cy="565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578"/>
                <a:gridCol w="7258222"/>
              </a:tblGrid>
              <a:tr h="3426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Objectives and Milestones</a:t>
                      </a:r>
                      <a:endParaRPr lang="en-US" sz="1600" dirty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Finish PCB adjustments pending Design Review &amp; Course Staff feedback, prototype battery management circuitry, mockup helmet GUI</a:t>
                      </a:r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 PCB Design &amp; send</a:t>
                      </a:r>
                      <a:r>
                        <a:rPr lang="en-US" sz="1600" baseline="0" dirty="0" smtClean="0"/>
                        <a:t> for fabrication, begin intensive motherboard software development, backpack unit specification</a:t>
                      </a:r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Receive</a:t>
                      </a:r>
                      <a:r>
                        <a:rPr lang="en-US" sz="1600" baseline="0" dirty="0" smtClean="0"/>
                        <a:t> PCB and begin population, procure backpack unit housing, further develop motherboard software and helmet GUI </a:t>
                      </a:r>
                      <a:endParaRPr lang="en-US" sz="1600" dirty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r>
                        <a:rPr lang="en-US" sz="1600" baseline="0" dirty="0" smtClean="0"/>
                        <a:t> 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Debug</a:t>
                      </a:r>
                      <a:r>
                        <a:rPr lang="en-US" sz="1600" baseline="0" dirty="0" smtClean="0"/>
                        <a:t> PCB, begin testing on a system level, begin software testing, begin ‘companion application’ development (for logged data)</a:t>
                      </a:r>
                      <a:endParaRPr lang="en-US" sz="1600" dirty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Debug software and hardware, continue system level testing, continue</a:t>
                      </a:r>
                      <a:r>
                        <a:rPr lang="en-US" sz="1600" baseline="0" dirty="0" smtClean="0"/>
                        <a:t> companion application development</a:t>
                      </a:r>
                      <a:endParaRPr lang="en-US" sz="1600" dirty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r>
                        <a:rPr lang="en-US" sz="1600" baseline="0" dirty="0" smtClean="0"/>
                        <a:t> 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Debug software and hardware, continue system level testing, continue</a:t>
                      </a:r>
                      <a:r>
                        <a:rPr lang="en-US" sz="1600" baseline="0" dirty="0" smtClean="0"/>
                        <a:t> companion application development</a:t>
                      </a:r>
                      <a:endParaRPr lang="en-US" sz="1600" dirty="0" smtClean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</a:t>
                      </a:r>
                      <a:r>
                        <a:rPr lang="en-US" sz="1600" baseline="0" dirty="0" smtClean="0"/>
                        <a:t> 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Debug software and hardware, continue system level testing, continue</a:t>
                      </a:r>
                      <a:r>
                        <a:rPr lang="en-US" sz="1600" baseline="0" dirty="0" smtClean="0"/>
                        <a:t> companion application development</a:t>
                      </a:r>
                      <a:endParaRPr lang="en-US" sz="1600" dirty="0"/>
                    </a:p>
                  </a:txBody>
                  <a:tcPr/>
                </a:tc>
              </a:tr>
              <a:tr h="5996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Debug software and hardware, continue system level testing, continue</a:t>
                      </a:r>
                      <a:r>
                        <a:rPr lang="en-US" sz="1600" baseline="0" dirty="0" smtClean="0"/>
                        <a:t> companion application development</a:t>
                      </a:r>
                      <a:endParaRPr lang="en-US" sz="1600" dirty="0"/>
                    </a:p>
                  </a:txBody>
                  <a:tcPr/>
                </a:tc>
              </a:tr>
              <a:tr h="5139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Demonstrate PSSCs and submit final report</a:t>
                      </a:r>
                      <a:r>
                        <a:rPr lang="en-US" sz="1600" baseline="0" dirty="0" smtClean="0"/>
                        <a:t> and poster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9307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Segoe UI Light" pitchFamily="34" charset="0"/>
              </a:rPr>
              <a:t>Questions ?</a:t>
            </a:r>
            <a:endParaRPr lang="en-US" sz="3600" b="1" dirty="0">
              <a:latin typeface="Segoe UI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2579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3048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Segoe UI Light" pitchFamily="34" charset="0"/>
              </a:rPr>
              <a:t>Outline</a:t>
            </a:r>
            <a:endParaRPr lang="en-US" sz="4400" b="1" dirty="0">
              <a:latin typeface="Segoe UI Light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9600" y="1295400"/>
            <a:ext cx="8153400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Project overview 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Project-specific success criteria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Block diagram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Component selection rationale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Packaging design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Schematic and theory of operation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PCB layout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Software design/development status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Segoe UI Light" pitchFamily="34" charset="0"/>
              </a:rPr>
              <a:t>Project completion timeline</a:t>
            </a:r>
          </a:p>
          <a:p>
            <a:pPr marL="285750" indent="-2857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Segoe UI Light" pitchFamily="34" charset="0"/>
              </a:rPr>
              <a:t>Questions/Discussion</a:t>
            </a:r>
            <a:endParaRPr lang="en-US" sz="3200" dirty="0">
              <a:solidFill>
                <a:schemeClr val="bg1"/>
              </a:solidFill>
              <a:latin typeface="Segoe UI Light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6096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Project Overview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914400" y="12954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Helmet-based heads-up display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Displays telemetry data such as speed, direction, temperature, and G-force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Displays image from web camera to implement a “rear view mirror”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The user can select different display modes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An accelerometer, GPS module, and thermometer will generate telemetry data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Data will be recorded onto SD card to allow for future review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egoe UI Light" pitchFamily="34" charset="0"/>
              </a:rPr>
              <a:t>The battery pack, motherboard and primary PCB will be located in a secondary backpack enclosure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04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Project-Specific Success Criteria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47700" y="1295400"/>
            <a:ext cx="8153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Tx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Segoe UI Light" pitchFamily="34" charset="0"/>
              </a:rPr>
              <a:t>An ability to display critical system information via a heads-up-display (HUD).</a:t>
            </a:r>
          </a:p>
          <a:p>
            <a:pPr marL="514350" indent="-514350">
              <a:spcAft>
                <a:spcPts val="1200"/>
              </a:spcAft>
              <a:buFontTx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Segoe UI Light" pitchFamily="34" charset="0"/>
              </a:rPr>
              <a:t>An ability to measure telemetry information (speed, acceleration, temperature, and GPS) and store it to flash memory.</a:t>
            </a:r>
          </a:p>
          <a:p>
            <a:pPr marL="514350" indent="-514350">
              <a:spcAft>
                <a:spcPts val="1200"/>
              </a:spcAft>
              <a:buFontTx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Segoe UI Light" pitchFamily="34" charset="0"/>
              </a:rPr>
              <a:t>An ability to maintain portability through the use of a rechargeable battery system.</a:t>
            </a:r>
          </a:p>
          <a:p>
            <a:pPr marL="514350" indent="-514350">
              <a:spcAft>
                <a:spcPts val="1200"/>
              </a:spcAft>
              <a:buFontTx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Segoe UI Light" pitchFamily="34" charset="0"/>
              </a:rPr>
              <a:t>An ability to enable/disable important features within the display (full information, minimal, on/off).</a:t>
            </a:r>
          </a:p>
          <a:p>
            <a:pPr marL="514350" indent="-514350">
              <a:spcAft>
                <a:spcPts val="1200"/>
              </a:spcAft>
              <a:buFontTx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Segoe UI Light" pitchFamily="34" charset="0"/>
              </a:rPr>
              <a:t>An ability to plot recorded GPS data on a map while overlaying telemetry information on a computer.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7330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3048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latin typeface="Segoe UI Light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2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150421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Block Diagram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700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02722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Motherboard Selection Rationale</a:t>
            </a: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rgbClr val="D7E0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Main design constraints 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Small size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Low power consumption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Video-processing capable (VGA output and web camera handling)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Robust packaging (case/shield)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Chose Atom (eBOX510-820-FL)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Met constraints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Pulls 2W, 1.1 GHz clock, and supports UNIX and Windows Embedded 7 with great driver support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Other option was ARM Cortex A8 based Beagle Board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clocks 600 MHz and only supports UNIX with driver support not guaranteed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Has standard packaging solutions – no custom fabrication required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itchFamily="34" charset="0"/>
                <a:cs typeface="Arial"/>
              </a:rPr>
              <a:t>Case doubles as a heat sink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870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Segoe UI Light" pitchFamily="34" charset="0"/>
              </a:rPr>
              <a:t>Microcontroller Selection Rationale</a:t>
            </a: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365662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Worst-case analysis at start of project: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12 ADC channels for peripherals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At least 2 and preferably 3 UARTs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2 I</a:t>
            </a:r>
            <a:r>
              <a:rPr lang="en-US" sz="2400" kern="0" baseline="300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Enough RAM for lots of buffers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 kern="0" dirty="0">
              <a:solidFill>
                <a:schemeClr val="bg1"/>
              </a:solidFill>
              <a:latin typeface="Segoe UI Light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Chose PIC32MX564F128L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Met all constraints plus ‘wiggle room’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Main contender was Atmel line of products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None met all of the desired constrains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Group experience with PICs, especially PIC32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chemeClr val="bg1"/>
                </a:solidFill>
                <a:latin typeface="Segoe UI Light" pitchFamily="34" charset="0"/>
              </a:rPr>
              <a:t>Perfect micro (as of now) PIC24FJ64GA106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880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33400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Projector Selection Rationale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7200" y="12954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Design considerations 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Small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Lightweight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USB powered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High resolution (WVGA)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Focused at infinity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Chose Microvision SHOWX+ Laser pico-projector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Met considerations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Completely solid state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Competitor was Optoma PK201 LED pico-projector</a:t>
            </a:r>
          </a:p>
          <a:p>
            <a:pPr marL="1257300" lvl="2" indent="-342900" algn="l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Slightly brighter but also 40g heavier</a:t>
            </a:r>
          </a:p>
          <a:p>
            <a:pPr marL="1257300" lvl="2" indent="-342900" algn="l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LED projection technology requires manual focusing and has moving parts – less rugged</a:t>
            </a:r>
          </a:p>
          <a:p>
            <a:pPr lvl="1" algn="l"/>
            <a:endParaRPr lang="en-US" sz="2200" dirty="0" smtClean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855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>
            <p:custDataLst>
              <p:tags r:id="rId2"/>
            </p:custDataLst>
          </p:nvPr>
        </p:nvSpPr>
        <p:spPr>
          <a:xfrm>
            <a:off x="508927" y="304800"/>
            <a:ext cx="8382000" cy="762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7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Segoe UI Light" pitchFamily="34" charset="0"/>
              </a:rPr>
              <a:t>Packaging </a:t>
            </a:r>
            <a:r>
              <a:rPr lang="en-US" sz="4400" b="1" dirty="0" smtClean="0">
                <a:latin typeface="Segoe UI Light" pitchFamily="34" charset="0"/>
              </a:rPr>
              <a:t>Design: Helmet</a:t>
            </a:r>
            <a:endParaRPr lang="en-US" sz="4400" b="1" dirty="0">
              <a:latin typeface="Segoe UI Light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61327" y="12681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Helmet module: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Projector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Optic glass/lens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Fiberglass visor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Thermometer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Rear view camera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Control buttons</a:t>
            </a:r>
          </a:p>
        </p:txBody>
      </p:sp>
      <p:grpSp>
        <p:nvGrpSpPr>
          <p:cNvPr id="4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599422"/>
            <a:ext cx="4038600" cy="3124200"/>
            <a:chOff x="5486400" y="381000"/>
            <a:chExt cx="3276600" cy="2502958"/>
          </a:xfrm>
        </p:grpSpPr>
        <p:pic>
          <p:nvPicPr>
            <p:cNvPr id="5" name="Picture 4" descr="C:\Users\Hunter Zillmer\Desktop\Helmet\0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81000"/>
              <a:ext cx="3276600" cy="250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19620" y="1752031"/>
              <a:ext cx="75991" cy="1526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305894">
              <a:off x="6771796" y="915168"/>
              <a:ext cx="609211" cy="7758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791526" flipH="1">
              <a:off x="7847253" y="968585"/>
              <a:ext cx="45079" cy="81651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775108" flipH="1">
              <a:off x="7793158" y="1144097"/>
              <a:ext cx="46367" cy="283618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5562600" y="2362200"/>
              <a:ext cx="13211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Rear view camera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91200" y="457200"/>
              <a:ext cx="7489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Projector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924800" y="1295400"/>
              <a:ext cx="83708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Fiberglass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7315200" y="457200"/>
              <a:ext cx="7970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100"/>
                <a:t>Combiner</a:t>
              </a:r>
            </a:p>
            <a:p>
              <a:pPr algn="ctr" eaLnBrk="1" hangingPunct="1"/>
              <a:r>
                <a:rPr lang="en-US" sz="1100"/>
                <a:t>glass</a:t>
              </a:r>
            </a:p>
          </p:txBody>
        </p:sp>
        <p:cxnSp>
          <p:nvCxnSpPr>
            <p:cNvPr id="15" name="Straight Arrow Connector 14"/>
            <p:cNvCxnSpPr>
              <a:stCxn id="12" idx="3"/>
            </p:cNvCxnSpPr>
            <p:nvPr/>
          </p:nvCxnSpPr>
          <p:spPr>
            <a:xfrm>
              <a:off x="6539961" y="588308"/>
              <a:ext cx="242139" cy="174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943630" y="1980960"/>
              <a:ext cx="75990" cy="305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>
              <a:off x="7713303" y="888460"/>
              <a:ext cx="59247" cy="3306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0"/>
            </p:cNvCxnSpPr>
            <p:nvPr/>
          </p:nvCxnSpPr>
          <p:spPr>
            <a:xfrm flipH="1" flipV="1">
              <a:off x="8000521" y="1142826"/>
              <a:ext cx="342600" cy="1526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010071" y="1676993"/>
              <a:ext cx="75990" cy="7503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86061" y="1752031"/>
              <a:ext cx="77278" cy="7631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63339" y="1828341"/>
              <a:ext cx="75991" cy="7631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8"/>
            <p:cNvSpPr txBox="1">
              <a:spLocks noChangeArrowheads="1"/>
            </p:cNvSpPr>
            <p:nvPr/>
          </p:nvSpPr>
          <p:spPr bwMode="auto">
            <a:xfrm>
              <a:off x="6934200" y="2514600"/>
              <a:ext cx="114005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Control buttons</a:t>
              </a:r>
            </a:p>
          </p:txBody>
        </p:sp>
        <p:cxnSp>
          <p:nvCxnSpPr>
            <p:cNvPr id="23" name="Straight Arrow Connector 22"/>
            <p:cNvCxnSpPr>
              <a:stCxn id="22" idx="0"/>
            </p:cNvCxnSpPr>
            <p:nvPr/>
          </p:nvCxnSpPr>
          <p:spPr>
            <a:xfrm flipH="1" flipV="1">
              <a:off x="7239330" y="1980960"/>
              <a:ext cx="265322" cy="5341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9927" y="3997891"/>
            <a:ext cx="4114800" cy="2787650"/>
            <a:chOff x="5334000" y="3048000"/>
            <a:chExt cx="3275489" cy="2482850"/>
          </a:xfrm>
        </p:grpSpPr>
        <p:pic>
          <p:nvPicPr>
            <p:cNvPr id="25" name="Picture 5" descr="C:\Users\Hunter Zillmer\Desktop\Helmet\003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048000"/>
              <a:ext cx="3250277" cy="248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391290" y="3581050"/>
              <a:ext cx="152907" cy="15270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71828" y="3962809"/>
              <a:ext cx="1601097" cy="685753"/>
            </a:xfrm>
            <a:prstGeom prst="rect">
              <a:avLst/>
            </a:prstGeom>
            <a:solidFill>
              <a:srgbClr val="0000FF">
                <a:alpha val="37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00556" y="3657402"/>
              <a:ext cx="457456" cy="152704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24734" y="4114098"/>
              <a:ext cx="457456" cy="381759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36"/>
            <p:cNvSpPr txBox="1">
              <a:spLocks noChangeArrowheads="1"/>
            </p:cNvSpPr>
            <p:nvPr/>
          </p:nvSpPr>
          <p:spPr bwMode="auto">
            <a:xfrm>
              <a:off x="5486400" y="3200400"/>
              <a:ext cx="7489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Projector</a:t>
              </a:r>
            </a:p>
          </p:txBody>
        </p: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7772400" y="4876800"/>
              <a:ext cx="83708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Fiberglass</a:t>
              </a:r>
            </a:p>
          </p:txBody>
        </p:sp>
        <p:sp>
          <p:nvSpPr>
            <p:cNvPr id="32" name="TextBox 38"/>
            <p:cNvSpPr txBox="1">
              <a:spLocks noChangeArrowheads="1"/>
            </p:cNvSpPr>
            <p:nvPr/>
          </p:nvSpPr>
          <p:spPr bwMode="auto">
            <a:xfrm>
              <a:off x="5334000" y="3962400"/>
              <a:ext cx="7970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100"/>
                <a:t>Combiner</a:t>
              </a:r>
            </a:p>
            <a:p>
              <a:pPr algn="ctr" eaLnBrk="1" hangingPunct="1"/>
              <a:r>
                <a:rPr lang="en-US" sz="1100"/>
                <a:t>glass</a:t>
              </a:r>
            </a:p>
          </p:txBody>
        </p:sp>
        <p:sp>
          <p:nvSpPr>
            <p:cNvPr id="33" name="TextBox 39"/>
            <p:cNvSpPr txBox="1">
              <a:spLocks noChangeArrowheads="1"/>
            </p:cNvSpPr>
            <p:nvPr/>
          </p:nvSpPr>
          <p:spPr bwMode="auto">
            <a:xfrm>
              <a:off x="7543800" y="3124200"/>
              <a:ext cx="10294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/>
                <a:t>Thermometer</a:t>
              </a:r>
            </a:p>
          </p:txBody>
        </p:sp>
        <p:cxnSp>
          <p:nvCxnSpPr>
            <p:cNvPr id="34" name="Straight Arrow Connector 33"/>
            <p:cNvCxnSpPr>
              <a:stCxn id="30" idx="2"/>
            </p:cNvCxnSpPr>
            <p:nvPr/>
          </p:nvCxnSpPr>
          <p:spPr>
            <a:xfrm>
              <a:off x="5860960" y="3462280"/>
              <a:ext cx="463774" cy="1951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2"/>
              <a:endCxn id="29" idx="1"/>
            </p:cNvCxnSpPr>
            <p:nvPr/>
          </p:nvCxnSpPr>
          <p:spPr>
            <a:xfrm flipV="1">
              <a:off x="5732063" y="4304979"/>
              <a:ext cx="592671" cy="876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0"/>
            </p:cNvCxnSpPr>
            <p:nvPr/>
          </p:nvCxnSpPr>
          <p:spPr>
            <a:xfrm flipH="1" flipV="1">
              <a:off x="7620019" y="4419506"/>
              <a:ext cx="571189" cy="4566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2"/>
            </p:cNvCxnSpPr>
            <p:nvPr/>
          </p:nvCxnSpPr>
          <p:spPr>
            <a:xfrm flipH="1">
              <a:off x="7620019" y="3385928"/>
              <a:ext cx="438501" cy="1951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1264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vIg4aE73nWZqwEgfGYX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7eCiGs7almLgsMtDXo5I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AxnBASxryqY1g5tV2ON5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5xwzOj90oBe9oRtYkbuP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RTb9jcjjaMlZ9WmFqmki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xSOtxtVBMqvW3R4ZG4I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EfGRKqkJmtnxS6uHOp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L2c8c6X2TkJGtpqyl8e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qMOacdGG8eHZb6QFw82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hoSxV2qp3vvQExSsMty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CaB1yW8qtSZOLYom6R3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FhWxynoqKRDEtq7736dcJ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bSpkIyr8drKFs1FmgHV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mq1NRbWkfpcdGi7bSVP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XzGOKNF1ZgQtzBsw43Jn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ByB4DP7jsGFOtDDp0dOk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4WQ4EcRpKEo4HWGWffuSK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vJZE83BXVNoHPscMx7c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jJXEhtETQAckCXep8w5J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UQnrcLGusQtSzKZoFrb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f7YOEwkgWhSeTX8MKEo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kIaX5IxOKHMDNjjcD2O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NoVTAHYJZXEaLFipJZA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TPWC7ydo0sgm605x9jiwV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uAL4Fwrm0qPuhaVwsaM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ldk5r4yFZKyq6gkBL1H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VZv576ghfUhMBKkHwHj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kIaX5IxOKHMDNjjcD2O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B7VLuCB9fsXEVTEyMv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w1zD2EXt851tc29xToe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aZzufSxXq5lr55l7sXE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WbJQu0S6XWgrRA4yp5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8KW3bLWgklXM2oKonw4j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aEeL3TyzKWI12YUqO69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4yFN0Hp5kNJzhPqI3H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6WWG4sO9WLM0drH0xS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31mMuXHXaqNfb9dn5yS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djpCAoo6ZQks0wj1wJH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Wk6FclX9Tf9GN2mRmjz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VI8G3318DIdQm4vUb29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jkJgEFmoy7VZooxwhT8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sXFhlr7xTBZQoOXMpm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UnG7nFLfHdsSRMAmjUh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0yZIzuuLYmfm2iBd4s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nwWbc22RX9Szn88E6gL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CuJiL5QPfzqeasMnisJ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DmNEVolQg3eJCj8uAEf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usVt5pmvSYxhTrsUgW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99XFSIYjc6Gw0gmh0rtJ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GTzlVobM7gcbjMwpxDx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AnqbxZWyFaBGs46wMz8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jPWALAUPc8HfibUKRbP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zCjrj0QXqkqb3BeWdlE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ZdLUB2IWArOhfjhjhTY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O78jvUXuUL46D5GopOf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mMmVFU3KRJMDoEMixOY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d9GbDTuaZcCPKlXze3q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EvrOxGq4XprhjATpwpN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j0H1B6grwDrkzceuhaf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0zTqlXzUFn8RPFuBhnT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nqMKkKMfUcBKZ77aLiS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bHnzZFTRObT2ctEACO8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g5Gmt6CAF40if4mLK7m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QXVEwbG3txBeriTDbMf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2TdzeR313pyQeJrPzrU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H0D4S7VANaU2U1qXWO0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GA3ablcOjTdzcdV9YV5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WcOpoCu5B8Xvj30IWAn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MtPoS3h1r6PpHhd6QFp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OlPd1NQ4m1AiERmLWzk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CGTS8gZv5BwVntAbBGf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V1o9mbDNFCJKJ8j8Ez5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MIuTaLYDZKiGLStZUOS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cDKrRs1FsUYXfGEt0RP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r2nrEFFhZF1SvR9JTvB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HODNlrO0rTfdbH4qNmZ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VmaNkgXkqkH3lyORketY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ChFrEtHfk6tnTgCx7x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w8mvBW2LIW6NKS7SBu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hkZxBb8PrSJVJXZ9NnM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AXFyeM7VV6EGLw59SKd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h6vJpeVyuiVVypP3IfD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837ANsBSXqc3Fz2umS0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LPYFjP1YVCvhXsCOqsW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jrMkLz76S8fbCdfztJ2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lIvohj5YQ3430kYggzB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1DAXOvfphQwm8XKFp15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OJ4bPg6saQA0KhnVhGG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aXySew3g4Ddq4KftCp3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ywqVwqCd15g14B8I5NTp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rTSBcpz7HjCXbvokr6T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vPC9SraIqmnHROkvzJ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xDb1wA9A2zycn57bmmX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iz4H4VO3m1FULUmpe8vT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0LfSR5wvVX22Xcq7lR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OutJcjcnuF5rDqMEI33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ayC6RoV97GJeQQPmGpX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al7VLe055ZIcWLo8Tdjy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XwyZlH9X4Qadk8BgxYm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l9PdlGzKUwXfAU9sPWFr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Jrt0fzaQd47NoAmLSiW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GLxf7HR1oaQWS6EZYIgj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r5craR58QU7Uk8zd1Kc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6xK0TM54rsaSpLzZ2wb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e2GvypMOtTjKPoMSvHlp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ZxOffxQnkHeWBUwwKSf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GUILLtwg1Jc4xccExyd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LYgWGTRsihmNVNxQ7aX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Et9FswMjELoERTwuLmQ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Jwmjj6kGTzdcgfC60Zt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WP4KGWqX5sl4hIfCITW1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GTlj73MQd3N9JCi9dGY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LMuKsVG2mFud63WiRf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qEChREmRzXoiQtX0YhU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n1tYlFzbr76H2qRVdU1k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o6vZORMNK8zRsHGQb7u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LrLObcIG2OthfwLSQu4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JZ1gk76MyZFyl4e0Gz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nbr94jhZhHDuHMNUSAA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RwOBvr491sUs3hHALoT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BHaGEPOvI9aZBPPa3Mv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10Yjrh114sdCwgF7oCL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okfWhdGUed4ovsFNmbb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794</Words>
  <Application>Microsoft Office PowerPoint</Application>
  <PresentationFormat>On-screen Show (4:3)</PresentationFormat>
  <Paragraphs>165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477GRP3</dc:creator>
  <cp:lastModifiedBy>Aditya</cp:lastModifiedBy>
  <cp:revision>57</cp:revision>
  <dcterms:created xsi:type="dcterms:W3CDTF">2011-09-13T21:33:31Z</dcterms:created>
  <dcterms:modified xsi:type="dcterms:W3CDTF">2011-10-13T22:20:22Z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1rrNRvJHr3Xdq2RLaY37AiXWZzZibJfAO0TVBpABPgTA</vt:lpwstr>
  </property>
  <property fmtid="{D5CDD505-2E9C-101B-9397-08002B2CF9AE}" pid="4" name="Google.Documents.RevisionId">
    <vt:lpwstr>15908296243129939370</vt:lpwstr>
  </property>
  <property fmtid="{D5CDD505-2E9C-101B-9397-08002B2CF9AE}" pid="5" name="Google.Documents.PreviousRevisionId">
    <vt:lpwstr>00801706872109801992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